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63" r:id="rId5"/>
    <p:sldId id="265" r:id="rId6"/>
    <p:sldId id="266" r:id="rId7"/>
    <p:sldId id="267" r:id="rId8"/>
    <p:sldId id="268" r:id="rId9"/>
    <p:sldId id="269" r:id="rId10"/>
    <p:sldId id="271" r:id="rId11"/>
    <p:sldId id="272" r:id="rId12"/>
    <p:sldId id="273" r:id="rId13"/>
    <p:sldId id="274" r:id="rId1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3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5C587-39E2-4248-91A4-6ED5894396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921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D9DC2-F0AA-384B-BD53-1AEED0D829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686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727BE-A3A9-3141-A809-BDAC8172CC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754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B332D-B78B-7C40-86BA-2D295E4AE0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857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845AD-64CF-1C4B-AF41-E52B236C1A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534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8272C-B9E3-474F-BDA5-3E4CED339B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056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D7FB0-4678-F445-8CCD-4221918246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957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59DE8-D240-A243-8D05-4AA5CB60C3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079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7F01A-7221-0D42-8D85-621AB8713F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45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6871F-4E96-414F-A73B-136F1CE3DF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981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68955-3D3A-F341-8F9D-FDC9722EEC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974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8AEA0A8B-A0B0-744D-B59D-5204276539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BFFF5"/>
            </a:gs>
            <a:gs pos="100000">
              <a:srgbClr val="99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99592" y="404664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cs typeface="+mj-cs"/>
              </a:rPr>
              <a:t>Economic Integration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648" y="1484784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cs typeface="+mn-cs"/>
              </a:rPr>
              <a:t>Ch</a:t>
            </a:r>
            <a:r>
              <a:rPr lang="en-GB" dirty="0">
                <a:cs typeface="+mn-cs"/>
              </a:rPr>
              <a:t>5</a:t>
            </a:r>
            <a:r>
              <a:rPr lang="en-GB" dirty="0" smtClean="0">
                <a:cs typeface="+mn-cs"/>
              </a:rPr>
              <a:t> </a:t>
            </a:r>
            <a:r>
              <a:rPr lang="en-GB" dirty="0" smtClean="0">
                <a:cs typeface="+mn-cs"/>
              </a:rPr>
              <a:t>Edexcel </a:t>
            </a:r>
            <a:r>
              <a:rPr lang="en-GB" dirty="0" smtClean="0">
                <a:cs typeface="+mn-cs"/>
              </a:rPr>
              <a:t>IAL Econ Unit 4</a:t>
            </a:r>
            <a:endParaRPr lang="en-GB" dirty="0" smtClean="0"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564904"/>
            <a:ext cx="6350000" cy="313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825" y="188913"/>
            <a:ext cx="4681215" cy="71711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200" b="1" dirty="0" smtClean="0">
                <a:solidFill>
                  <a:schemeClr val="accent2"/>
                </a:solidFill>
                <a:latin typeface="Calibri"/>
                <a:cs typeface="Calibri"/>
              </a:rPr>
              <a:t>Trade creation</a:t>
            </a:r>
            <a:endParaRPr lang="en-US" sz="2200" dirty="0">
              <a:solidFill>
                <a:srgbClr val="800000"/>
              </a:solidFill>
              <a:latin typeface="Calibri"/>
              <a:cs typeface="Calibri"/>
            </a:endParaRP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When a country joins a customs union there are advantages and disadvantages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The advantage is trade creation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This occurs if the production of a good or service transfers from a high cost producer to a low cost producer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Theoretical example  - When the UK joined the EU it had a comparative advantage over France in the production of lawnmowers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As a non-member there would have been tariffs placed on exports of lawnmowers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With the tariff the French would produce Q2 and the UK would produce Q2Q3</a:t>
            </a:r>
          </a:p>
          <a:p>
            <a:pPr marL="342900" indent="-342900">
              <a:buFont typeface="Wingdings" charset="2"/>
              <a:buChar char="Ø"/>
              <a:defRPr/>
            </a:pPr>
            <a:endParaRPr lang="en-US" sz="2400" dirty="0"/>
          </a:p>
          <a:p>
            <a:pPr>
              <a:defRPr/>
            </a:pPr>
            <a:endParaRPr lang="en-US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060848"/>
            <a:ext cx="3745036" cy="3254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9212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825" y="188913"/>
            <a:ext cx="3457079" cy="6494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200" b="1" dirty="0" smtClean="0">
                <a:solidFill>
                  <a:schemeClr val="accent2"/>
                </a:solidFill>
                <a:latin typeface="Calibri"/>
                <a:cs typeface="Calibri"/>
              </a:rPr>
              <a:t>Trade creation</a:t>
            </a:r>
            <a:endParaRPr lang="en-US" sz="2200" dirty="0">
              <a:solidFill>
                <a:srgbClr val="800000"/>
              </a:solidFill>
              <a:latin typeface="Calibri"/>
              <a:cs typeface="Calibri"/>
            </a:endParaRP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When the tariff is removed the French would produce less at Q1 and UK more at Q4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The UK is producing more and it is more efficient therefore there is regained world efficiency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The price has come down therefore there is regained consumer surplus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This should be a two way process where perhaps France produces more wine!</a:t>
            </a:r>
          </a:p>
          <a:p>
            <a:pPr marL="342900" indent="-342900">
              <a:buFont typeface="Wingdings" charset="2"/>
              <a:buChar char="Ø"/>
              <a:defRPr/>
            </a:pPr>
            <a:endParaRPr lang="en-US" sz="2400" dirty="0"/>
          </a:p>
          <a:p>
            <a:pPr>
              <a:defRPr/>
            </a:pPr>
            <a:endParaRPr lang="en-US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2864" y="1484785"/>
            <a:ext cx="4745600" cy="4124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812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825" y="188913"/>
            <a:ext cx="4177159" cy="7848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200" b="1" dirty="0" smtClean="0">
                <a:solidFill>
                  <a:schemeClr val="accent2"/>
                </a:solidFill>
                <a:latin typeface="Calibri"/>
                <a:cs typeface="Calibri"/>
              </a:rPr>
              <a:t>Trade diversion</a:t>
            </a:r>
            <a:endParaRPr lang="en-US" sz="2200" dirty="0">
              <a:solidFill>
                <a:srgbClr val="800000"/>
              </a:solidFill>
              <a:latin typeface="Calibri"/>
              <a:cs typeface="Calibri"/>
            </a:endParaRP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Trade diversion occurs when the entry of a country into a customs union leads to the production of a good or service transferring from a low cost producer to a high cost producer 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This is an increase in inefficiency - a disadvantage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Lets say that the UK had been creating textiles and also importing them from Thailand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When it joined the EU, it had to place a tariff on Thai textiles because they already had one in place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Before entry the UK would have made Q1 and Thailand Q1Q4</a:t>
            </a:r>
          </a:p>
          <a:p>
            <a:pPr marL="342900" indent="-342900">
              <a:buFont typeface="Wingdings" charset="2"/>
              <a:buChar char="Ø"/>
              <a:defRPr/>
            </a:pPr>
            <a:endParaRPr lang="en-US" sz="2200" dirty="0" smtClean="0">
              <a:latin typeface="Calibri"/>
              <a:cs typeface="Calibri"/>
            </a:endParaRPr>
          </a:p>
          <a:p>
            <a:pPr marL="342900" indent="-342900">
              <a:buFont typeface="Wingdings" charset="2"/>
              <a:buChar char="Ø"/>
              <a:defRPr/>
            </a:pPr>
            <a:endParaRPr lang="en-US" sz="2200" dirty="0" smtClean="0">
              <a:latin typeface="Calibri"/>
              <a:cs typeface="Calibri"/>
            </a:endParaRPr>
          </a:p>
          <a:p>
            <a:pPr marL="342900" indent="-342900">
              <a:buFont typeface="Wingdings" charset="2"/>
              <a:buChar char="Ø"/>
              <a:defRPr/>
            </a:pPr>
            <a:endParaRPr lang="en-US" sz="2400" dirty="0"/>
          </a:p>
          <a:p>
            <a:pPr>
              <a:defRPr/>
            </a:pP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700808"/>
            <a:ext cx="4369986" cy="403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6505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825" y="188913"/>
            <a:ext cx="3241055" cy="78790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chemeClr val="accent2"/>
                </a:solidFill>
                <a:latin typeface="Calibri"/>
                <a:cs typeface="Calibri"/>
              </a:rPr>
              <a:t>Trade diversion</a:t>
            </a:r>
            <a:endParaRPr lang="en-US" sz="2400" dirty="0">
              <a:solidFill>
                <a:srgbClr val="800000"/>
              </a:solidFill>
              <a:latin typeface="Calibri"/>
              <a:cs typeface="Calibri"/>
            </a:endParaRP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After the entry into the EU the UK would make Q2 but the imports from Thailand would reduce to Q3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Although this would be an advantage to the UK this would be a disadvantage to Thailand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In addition the price has increased therefore there is loss of consumer surplus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Because the higher cost producer is now creating more there is a loss of world efficiency</a:t>
            </a:r>
          </a:p>
          <a:p>
            <a:pPr marL="342900" indent="-342900">
              <a:buFont typeface="Wingdings" charset="2"/>
              <a:buChar char="Ø"/>
              <a:defRPr/>
            </a:pPr>
            <a:endParaRPr lang="en-US" sz="2200" dirty="0" smtClean="0">
              <a:latin typeface="Calibri"/>
              <a:cs typeface="Calibri"/>
            </a:endParaRPr>
          </a:p>
          <a:p>
            <a:pPr marL="342900" indent="-342900">
              <a:buFont typeface="Wingdings" charset="2"/>
              <a:buChar char="Ø"/>
              <a:defRPr/>
            </a:pPr>
            <a:endParaRPr lang="en-US" sz="2200" dirty="0" smtClean="0">
              <a:latin typeface="Calibri"/>
              <a:cs typeface="Calibri"/>
            </a:endParaRPr>
          </a:p>
          <a:p>
            <a:pPr marL="342900" indent="-342900">
              <a:buFont typeface="Wingdings" charset="2"/>
              <a:buChar char="Ø"/>
              <a:defRPr/>
            </a:pPr>
            <a:endParaRPr lang="en-US" sz="2400" dirty="0"/>
          </a:p>
          <a:p>
            <a:pPr>
              <a:defRPr/>
            </a:pP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556792"/>
            <a:ext cx="4725933" cy="4361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8167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8330" y="3775207"/>
            <a:ext cx="6075670" cy="30497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0825" y="188913"/>
            <a:ext cx="3889375" cy="5816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b="1" dirty="0">
                <a:solidFill>
                  <a:schemeClr val="accent2"/>
                </a:solidFill>
                <a:latin typeface="Calibri"/>
                <a:cs typeface="Calibri"/>
              </a:rPr>
              <a:t>Economic Integration</a:t>
            </a:r>
            <a:endParaRPr lang="en-US" sz="2200" dirty="0">
              <a:solidFill>
                <a:srgbClr val="800000"/>
              </a:solidFill>
              <a:latin typeface="Calibri"/>
              <a:cs typeface="Calibri"/>
            </a:endParaRP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>
                <a:latin typeface="Calibri"/>
                <a:cs typeface="Calibri"/>
              </a:rPr>
              <a:t>There are 6 stages of economic integration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solidFill>
                  <a:srgbClr val="800000"/>
                </a:solidFill>
                <a:latin typeface="Calibri"/>
                <a:cs typeface="Calibri"/>
              </a:rPr>
              <a:t>1. Preferential </a:t>
            </a:r>
            <a:r>
              <a:rPr lang="en-US" sz="2200" dirty="0">
                <a:solidFill>
                  <a:srgbClr val="800000"/>
                </a:solidFill>
                <a:latin typeface="Calibri"/>
                <a:cs typeface="Calibri"/>
              </a:rPr>
              <a:t>Trading Areas </a:t>
            </a:r>
            <a:r>
              <a:rPr lang="en-US" sz="2200" dirty="0">
                <a:latin typeface="Calibri"/>
                <a:cs typeface="Calibri"/>
              </a:rPr>
              <a:t>– a bloc that give preferential access to certain products from certain countries (removing tariffs)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>
                <a:latin typeface="Calibri"/>
                <a:cs typeface="Calibri"/>
              </a:rPr>
              <a:t>The EU has an agreement with the ACP (African, Caribbean and Pacific Group of States) which guarantees supplies of raw materials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>
                <a:latin typeface="Calibri"/>
                <a:cs typeface="Calibri"/>
              </a:rPr>
              <a:t>They give each other duty free access</a:t>
            </a:r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dirty="0"/>
          </a:p>
        </p:txBody>
      </p:sp>
      <p:sp>
        <p:nvSpPr>
          <p:cNvPr id="18434" name="TextBox 4"/>
          <p:cNvSpPr txBox="1">
            <a:spLocks noChangeArrowheads="1"/>
          </p:cNvSpPr>
          <p:nvPr/>
        </p:nvSpPr>
        <p:spPr bwMode="auto">
          <a:xfrm>
            <a:off x="4356100" y="260350"/>
            <a:ext cx="4537075" cy="1016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Calibri" charset="0"/>
                <a:cs typeface="Calibri" charset="0"/>
              </a:rPr>
              <a:t>Economic integration is a process whereby countries coordinate and link their economic policies </a:t>
            </a:r>
          </a:p>
        </p:txBody>
      </p:sp>
      <p:sp>
        <p:nvSpPr>
          <p:cNvPr id="18435" name="TextBox 5"/>
          <p:cNvSpPr txBox="1">
            <a:spLocks noChangeArrowheads="1"/>
          </p:cNvSpPr>
          <p:nvPr/>
        </p:nvSpPr>
        <p:spPr bwMode="auto">
          <a:xfrm>
            <a:off x="4356100" y="1700213"/>
            <a:ext cx="4608513" cy="1016000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Calibri" charset="0"/>
                <a:cs typeface="Calibri" charset="0"/>
              </a:rPr>
              <a:t>A trading bloc is a group of countries that join together to increase trade between themselves and to gain economic benefits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825" y="188913"/>
            <a:ext cx="3889375" cy="64940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b="1" dirty="0">
                <a:solidFill>
                  <a:schemeClr val="accent2"/>
                </a:solidFill>
                <a:latin typeface="Calibri"/>
                <a:cs typeface="Calibri"/>
              </a:rPr>
              <a:t>Economic Integration</a:t>
            </a:r>
            <a:endParaRPr lang="en-US" sz="2200" dirty="0">
              <a:solidFill>
                <a:srgbClr val="800000"/>
              </a:solidFill>
              <a:latin typeface="Calibri"/>
              <a:cs typeface="Calibri"/>
            </a:endParaRP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Second stage of economic </a:t>
            </a:r>
            <a:r>
              <a:rPr lang="en-US" sz="2200" dirty="0">
                <a:latin typeface="Calibri"/>
                <a:cs typeface="Calibri"/>
              </a:rPr>
              <a:t>integration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>
                <a:solidFill>
                  <a:srgbClr val="800000"/>
                </a:solidFill>
                <a:latin typeface="Calibri"/>
                <a:cs typeface="Calibri"/>
              </a:rPr>
              <a:t>2</a:t>
            </a:r>
            <a:r>
              <a:rPr lang="en-US" sz="2200" dirty="0" smtClean="0">
                <a:solidFill>
                  <a:srgbClr val="800000"/>
                </a:solidFill>
                <a:latin typeface="Calibri"/>
                <a:cs typeface="Calibri"/>
              </a:rPr>
              <a:t>. Free Trade Areas </a:t>
            </a:r>
            <a:r>
              <a:rPr lang="en-US" sz="2200" dirty="0">
                <a:latin typeface="Calibri"/>
                <a:cs typeface="Calibri"/>
              </a:rPr>
              <a:t>– </a:t>
            </a:r>
            <a:r>
              <a:rPr lang="en-US" sz="2200" dirty="0" smtClean="0">
                <a:latin typeface="Calibri"/>
                <a:cs typeface="Calibri"/>
              </a:rPr>
              <a:t>the diagram shows how this works</a:t>
            </a:r>
            <a:endParaRPr lang="en-US" sz="2200" dirty="0">
              <a:latin typeface="Calibri"/>
              <a:cs typeface="Calibri"/>
            </a:endParaRP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Country A, B and C all trade freely with each other but each has a different way of trading with country D who is outside of the area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USA, Canada and Mexico (NAFTA) are a free trade area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Over 75% of Canadian total exports now go to the USA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Mexico’s share of US imports has grown from 7% to 12%</a:t>
            </a:r>
            <a:endParaRPr lang="en-US" sz="2200" dirty="0">
              <a:latin typeface="Calibri"/>
              <a:cs typeface="Calibri"/>
            </a:endParaRPr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dirty="0"/>
          </a:p>
        </p:txBody>
      </p:sp>
      <p:sp>
        <p:nvSpPr>
          <p:cNvPr id="18435" name="TextBox 5"/>
          <p:cNvSpPr txBox="1">
            <a:spLocks noChangeArrowheads="1"/>
          </p:cNvSpPr>
          <p:nvPr/>
        </p:nvSpPr>
        <p:spPr bwMode="auto">
          <a:xfrm>
            <a:off x="4427984" y="332656"/>
            <a:ext cx="4608513" cy="1631216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 smtClean="0">
                <a:latin typeface="Calibri" charset="0"/>
                <a:cs typeface="Calibri" charset="0"/>
              </a:rPr>
              <a:t>Free Trade Area </a:t>
            </a:r>
            <a:r>
              <a:rPr lang="en-US" sz="2000" dirty="0" smtClean="0">
                <a:latin typeface="Calibri" charset="0"/>
                <a:cs typeface="Calibri" charset="0"/>
              </a:rPr>
              <a:t>– an agreement between countries there they freely trade amongst themselves but can trade with others outside the area in whatever way they wish</a:t>
            </a:r>
            <a:endParaRPr lang="en-US" sz="2000" dirty="0">
              <a:latin typeface="Calibri" charset="0"/>
              <a:cs typeface="Calibri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284984"/>
            <a:ext cx="4857131" cy="4195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3428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825" y="188913"/>
            <a:ext cx="3889375" cy="71711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b="1" dirty="0">
                <a:solidFill>
                  <a:schemeClr val="accent2"/>
                </a:solidFill>
                <a:latin typeface="Calibri"/>
                <a:cs typeface="Calibri"/>
              </a:rPr>
              <a:t>Economic Integration</a:t>
            </a:r>
            <a:endParaRPr lang="en-US" sz="2200" dirty="0">
              <a:solidFill>
                <a:srgbClr val="800000"/>
              </a:solidFill>
              <a:latin typeface="Calibri"/>
              <a:cs typeface="Calibri"/>
            </a:endParaRP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Third stage of economic </a:t>
            </a:r>
            <a:r>
              <a:rPr lang="en-US" sz="2200" dirty="0">
                <a:latin typeface="Calibri"/>
                <a:cs typeface="Calibri"/>
              </a:rPr>
              <a:t>integration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solidFill>
                  <a:srgbClr val="800000"/>
                </a:solidFill>
                <a:latin typeface="Calibri"/>
                <a:cs typeface="Calibri"/>
              </a:rPr>
              <a:t>3. Customs Union </a:t>
            </a:r>
            <a:r>
              <a:rPr lang="en-US" sz="2200" dirty="0" smtClean="0">
                <a:latin typeface="Calibri"/>
                <a:cs typeface="Calibri"/>
              </a:rPr>
              <a:t>– the diagram shows how this works</a:t>
            </a:r>
            <a:endParaRPr lang="en-US" sz="2200" dirty="0">
              <a:latin typeface="Calibri"/>
              <a:cs typeface="Calibri"/>
            </a:endParaRP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Country A, B and C all trade freely with each other 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They all trade in the same way with country D for example they may all have an agreed % tariff or may all trade freely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USA, Canada and Mexico (NAFTA) are a free trade area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Over 75% of Canadian total exports now go to the USA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Mexico’s share of US imports has grown from 7% to 12%</a:t>
            </a:r>
            <a:endParaRPr lang="en-US" sz="2200" dirty="0">
              <a:latin typeface="Calibri"/>
              <a:cs typeface="Calibri"/>
            </a:endParaRPr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dirty="0"/>
          </a:p>
        </p:txBody>
      </p:sp>
      <p:sp>
        <p:nvSpPr>
          <p:cNvPr id="18435" name="TextBox 5"/>
          <p:cNvSpPr txBox="1">
            <a:spLocks noChangeArrowheads="1"/>
          </p:cNvSpPr>
          <p:nvPr/>
        </p:nvSpPr>
        <p:spPr bwMode="auto">
          <a:xfrm>
            <a:off x="4427984" y="332656"/>
            <a:ext cx="4608513" cy="1323439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 smtClean="0">
                <a:latin typeface="Calibri" charset="0"/>
                <a:cs typeface="Calibri" charset="0"/>
              </a:rPr>
              <a:t>Customs Union </a:t>
            </a:r>
            <a:r>
              <a:rPr lang="en-US" sz="2000" dirty="0" smtClean="0">
                <a:latin typeface="Calibri" charset="0"/>
                <a:cs typeface="Calibri" charset="0"/>
              </a:rPr>
              <a:t>– an agreement between countries where they freely trade amongst themselves and also have the same trade arrangements with outside countries</a:t>
            </a:r>
            <a:endParaRPr lang="en-US" sz="2000" dirty="0">
              <a:latin typeface="Calibri" charset="0"/>
              <a:cs typeface="Calibri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996952"/>
            <a:ext cx="4240927" cy="4418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9067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010307"/>
            <a:ext cx="4831247" cy="48705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0825" y="188913"/>
            <a:ext cx="3889375" cy="37548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b="1" dirty="0">
                <a:solidFill>
                  <a:schemeClr val="accent2"/>
                </a:solidFill>
                <a:latin typeface="Calibri"/>
                <a:cs typeface="Calibri"/>
              </a:rPr>
              <a:t>Economic Integration</a:t>
            </a:r>
            <a:endParaRPr lang="en-US" sz="2200" dirty="0">
              <a:solidFill>
                <a:srgbClr val="800000"/>
              </a:solidFill>
              <a:latin typeface="Calibri"/>
              <a:cs typeface="Calibri"/>
            </a:endParaRP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Fourth stage of economic </a:t>
            </a:r>
            <a:r>
              <a:rPr lang="en-US" sz="2200" dirty="0">
                <a:latin typeface="Calibri"/>
                <a:cs typeface="Calibri"/>
              </a:rPr>
              <a:t>integration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>
                <a:solidFill>
                  <a:srgbClr val="800000"/>
                </a:solidFill>
                <a:latin typeface="Calibri"/>
                <a:cs typeface="Calibri"/>
              </a:rPr>
              <a:t>4</a:t>
            </a:r>
            <a:r>
              <a:rPr lang="en-US" sz="2200" dirty="0" smtClean="0">
                <a:solidFill>
                  <a:srgbClr val="800000"/>
                </a:solidFill>
                <a:latin typeface="Calibri"/>
                <a:cs typeface="Calibri"/>
              </a:rPr>
              <a:t>. Common Market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The best known example is the EU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CARICOM is another – Barbados, Belize, Guyana, Jamaica, and many Caribbean countries</a:t>
            </a:r>
            <a:endParaRPr lang="en-US" sz="2400" dirty="0"/>
          </a:p>
          <a:p>
            <a:pPr>
              <a:defRPr/>
            </a:pPr>
            <a:endParaRPr lang="en-US" dirty="0"/>
          </a:p>
        </p:txBody>
      </p:sp>
      <p:sp>
        <p:nvSpPr>
          <p:cNvPr id="18435" name="TextBox 5"/>
          <p:cNvSpPr txBox="1">
            <a:spLocks noChangeArrowheads="1"/>
          </p:cNvSpPr>
          <p:nvPr/>
        </p:nvSpPr>
        <p:spPr bwMode="auto">
          <a:xfrm>
            <a:off x="4427984" y="332656"/>
            <a:ext cx="4608513" cy="1631216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 smtClean="0">
                <a:latin typeface="Calibri" charset="0"/>
                <a:cs typeface="Calibri" charset="0"/>
              </a:rPr>
              <a:t>Common Market </a:t>
            </a:r>
            <a:r>
              <a:rPr lang="en-US" sz="2000" dirty="0" smtClean="0">
                <a:latin typeface="Calibri" charset="0"/>
                <a:cs typeface="Calibri" charset="0"/>
              </a:rPr>
              <a:t>– an agreement between countries where they freely trade but also have common policies on product regulation and free movement of capital and </a:t>
            </a:r>
            <a:r>
              <a:rPr lang="en-US" sz="2000" dirty="0" err="1" smtClean="0">
                <a:latin typeface="Calibri" charset="0"/>
                <a:cs typeface="Calibri" charset="0"/>
              </a:rPr>
              <a:t>labour</a:t>
            </a:r>
            <a:endParaRPr lang="en-US" sz="2000" dirty="0"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233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825" y="188913"/>
            <a:ext cx="3889375" cy="54784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b="1" dirty="0">
                <a:solidFill>
                  <a:schemeClr val="accent2"/>
                </a:solidFill>
                <a:latin typeface="Calibri"/>
                <a:cs typeface="Calibri"/>
              </a:rPr>
              <a:t>Economic Integration</a:t>
            </a:r>
            <a:endParaRPr lang="en-US" sz="2200" dirty="0">
              <a:solidFill>
                <a:srgbClr val="800000"/>
              </a:solidFill>
              <a:latin typeface="Calibri"/>
              <a:cs typeface="Calibri"/>
            </a:endParaRP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Fifth stage of economic </a:t>
            </a:r>
            <a:r>
              <a:rPr lang="en-US" sz="2200" dirty="0">
                <a:latin typeface="Calibri"/>
                <a:cs typeface="Calibri"/>
              </a:rPr>
              <a:t>integration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solidFill>
                  <a:srgbClr val="800000"/>
                </a:solidFill>
                <a:latin typeface="Calibri"/>
                <a:cs typeface="Calibri"/>
              </a:rPr>
              <a:t>5. Economic and Monetary Union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The best known example is the Eurozone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19 European countries belong to the Eurozone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The UK does not belong to the Eurozone but it does belong to the common market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It has kept the UK pound</a:t>
            </a:r>
          </a:p>
          <a:p>
            <a:pPr marL="342900" indent="-342900">
              <a:buFont typeface="Wingdings" charset="2"/>
              <a:buChar char="Ø"/>
              <a:defRPr/>
            </a:pPr>
            <a:endParaRPr lang="en-US" sz="2400" dirty="0"/>
          </a:p>
          <a:p>
            <a:pPr>
              <a:defRPr/>
            </a:pPr>
            <a:endParaRPr lang="en-US" dirty="0"/>
          </a:p>
        </p:txBody>
      </p:sp>
      <p:sp>
        <p:nvSpPr>
          <p:cNvPr id="18435" name="TextBox 5"/>
          <p:cNvSpPr txBox="1">
            <a:spLocks noChangeArrowheads="1"/>
          </p:cNvSpPr>
          <p:nvPr/>
        </p:nvSpPr>
        <p:spPr bwMode="auto">
          <a:xfrm>
            <a:off x="4427984" y="332656"/>
            <a:ext cx="4608513" cy="1015663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 smtClean="0">
                <a:latin typeface="Calibri" charset="0"/>
                <a:cs typeface="Calibri" charset="0"/>
              </a:rPr>
              <a:t>Economic and Monetary union (EMU) </a:t>
            </a:r>
            <a:r>
              <a:rPr lang="en-US" sz="2000" dirty="0" smtClean="0">
                <a:latin typeface="Calibri" charset="0"/>
                <a:cs typeface="Calibri" charset="0"/>
              </a:rPr>
              <a:t>– free trade (common market), common currency and common central bank</a:t>
            </a:r>
            <a:endParaRPr lang="en-US" sz="2000" dirty="0">
              <a:latin typeface="Calibri" charset="0"/>
              <a:cs typeface="Calibri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1628800"/>
            <a:ext cx="4745089" cy="4634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604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8" y="2708920"/>
            <a:ext cx="5080000" cy="3721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0825" y="188913"/>
            <a:ext cx="5113263" cy="5139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200" b="1" dirty="0">
                <a:solidFill>
                  <a:schemeClr val="accent2"/>
                </a:solidFill>
                <a:latin typeface="Calibri"/>
                <a:cs typeface="Calibri"/>
              </a:rPr>
              <a:t>Economic Integration</a:t>
            </a:r>
            <a:endParaRPr lang="en-US" sz="2200" dirty="0">
              <a:solidFill>
                <a:srgbClr val="800000"/>
              </a:solidFill>
              <a:latin typeface="Calibri"/>
              <a:cs typeface="Calibri"/>
            </a:endParaRP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Advantages of a monetary union?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Exchange rate fluctuations are gone which removes uncertainty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Currency may be more stable than the individual currencies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Trade tends to increase within the areas as risk reduces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Transaction costs are eliminated (no charge for exchanging currencies)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Common currency makes price differences more obvious which may lead to price </a:t>
            </a:r>
            <a:r>
              <a:rPr lang="en-US" sz="2200" dirty="0" err="1" smtClean="0">
                <a:latin typeface="Calibri"/>
                <a:cs typeface="Calibri"/>
              </a:rPr>
              <a:t>equalising</a:t>
            </a:r>
            <a:endParaRPr lang="en-US" sz="2200" dirty="0" smtClean="0">
              <a:latin typeface="Calibri"/>
              <a:cs typeface="Calibri"/>
            </a:endParaRPr>
          </a:p>
          <a:p>
            <a:pPr marL="342900" indent="-342900">
              <a:buFont typeface="Wingdings" charset="2"/>
              <a:buChar char="Ø"/>
              <a:defRPr/>
            </a:pPr>
            <a:endParaRPr lang="en-US" sz="2400" dirty="0"/>
          </a:p>
          <a:p>
            <a:pPr>
              <a:defRPr/>
            </a:pPr>
            <a:endParaRPr lang="en-US" dirty="0"/>
          </a:p>
        </p:txBody>
      </p:sp>
      <p:sp>
        <p:nvSpPr>
          <p:cNvPr id="18435" name="TextBox 5"/>
          <p:cNvSpPr txBox="1">
            <a:spLocks noChangeArrowheads="1"/>
          </p:cNvSpPr>
          <p:nvPr/>
        </p:nvSpPr>
        <p:spPr bwMode="auto">
          <a:xfrm>
            <a:off x="5580112" y="332656"/>
            <a:ext cx="3456385" cy="1323439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 smtClean="0">
                <a:latin typeface="Calibri" charset="0"/>
                <a:cs typeface="Calibri" charset="0"/>
              </a:rPr>
              <a:t>Economic and Monetary union (EMU) </a:t>
            </a:r>
            <a:r>
              <a:rPr lang="en-US" sz="2000" dirty="0" smtClean="0">
                <a:latin typeface="Calibri" charset="0"/>
                <a:cs typeface="Calibri" charset="0"/>
              </a:rPr>
              <a:t>– free trade (common market), common currency and common central bank</a:t>
            </a:r>
            <a:endParaRPr lang="en-US" sz="2000" dirty="0"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903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825" y="188913"/>
            <a:ext cx="6265391" cy="71711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200" b="1" dirty="0">
                <a:solidFill>
                  <a:schemeClr val="accent2"/>
                </a:solidFill>
                <a:latin typeface="Calibri"/>
                <a:cs typeface="Calibri"/>
              </a:rPr>
              <a:t>Economic Integration</a:t>
            </a:r>
            <a:endParaRPr lang="en-US" sz="2200" dirty="0">
              <a:solidFill>
                <a:srgbClr val="800000"/>
              </a:solidFill>
              <a:latin typeface="Calibri"/>
              <a:cs typeface="Calibri"/>
            </a:endParaRP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Disadvantages of a monetary union?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Within the EMU the central bank sets the interest rate which means that individual countries lose their monetary policy as a tool to fight inflation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Many argue that you cannot have monetary union without fiscal integration (Eurozone does not have this)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Individual countries cannot alter their own exchange rates to make themselves more competitive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Initial costs of converting to the new currency are high</a:t>
            </a:r>
          </a:p>
          <a:p>
            <a:pPr>
              <a:defRPr/>
            </a:pPr>
            <a:r>
              <a:rPr lang="en-US" sz="2200" b="1" dirty="0" smtClean="0">
                <a:solidFill>
                  <a:srgbClr val="800000"/>
                </a:solidFill>
                <a:latin typeface="Calibri"/>
                <a:cs typeface="Calibri"/>
              </a:rPr>
              <a:t>Evaluation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Difficult to say whether advantages outweigh the disadvantages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It will be different in every case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The Eurozone has not worked well without fiscal integration</a:t>
            </a:r>
          </a:p>
          <a:p>
            <a:pPr marL="342900" indent="-342900">
              <a:buFont typeface="Wingdings" charset="2"/>
              <a:buChar char="Ø"/>
              <a:defRPr/>
            </a:pPr>
            <a:endParaRPr lang="en-US" sz="2400" dirty="0"/>
          </a:p>
          <a:p>
            <a:pPr>
              <a:defRPr/>
            </a:pPr>
            <a:endParaRPr lang="en-US" dirty="0"/>
          </a:p>
        </p:txBody>
      </p:sp>
      <p:sp>
        <p:nvSpPr>
          <p:cNvPr id="18435" name="TextBox 5"/>
          <p:cNvSpPr txBox="1">
            <a:spLocks noChangeArrowheads="1"/>
          </p:cNvSpPr>
          <p:nvPr/>
        </p:nvSpPr>
        <p:spPr bwMode="auto">
          <a:xfrm>
            <a:off x="6372200" y="332656"/>
            <a:ext cx="2664297" cy="1938992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 smtClean="0">
                <a:latin typeface="Calibri" charset="0"/>
                <a:cs typeface="Calibri" charset="0"/>
              </a:rPr>
              <a:t>Economic and Monetary union (EMU) </a:t>
            </a:r>
            <a:r>
              <a:rPr lang="en-US" sz="2000" dirty="0" smtClean="0">
                <a:latin typeface="Calibri" charset="0"/>
                <a:cs typeface="Calibri" charset="0"/>
              </a:rPr>
              <a:t>– free trade (common market), common currency and common central bank</a:t>
            </a:r>
            <a:endParaRPr lang="en-US" sz="2000" dirty="0">
              <a:latin typeface="Calibri" charset="0"/>
              <a:cs typeface="Calibri" charset="0"/>
            </a:endParaRP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6465815" y="3717032"/>
            <a:ext cx="2664297" cy="1938992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 smtClean="0">
                <a:latin typeface="Calibri" charset="0"/>
                <a:cs typeface="Calibri" charset="0"/>
              </a:rPr>
              <a:t>Complete economic integration </a:t>
            </a:r>
            <a:r>
              <a:rPr lang="en-US" sz="2000" dirty="0" smtClean="0">
                <a:latin typeface="Calibri" charset="0"/>
                <a:cs typeface="Calibri" charset="0"/>
              </a:rPr>
              <a:t>– free trade, common currency, common central bank and fiscal integration</a:t>
            </a:r>
            <a:endParaRPr lang="en-US" sz="2000" dirty="0"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949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916832"/>
            <a:ext cx="4290846" cy="32181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0825" y="188913"/>
            <a:ext cx="5113263" cy="71711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200" b="1" dirty="0" smtClean="0">
                <a:solidFill>
                  <a:schemeClr val="accent2"/>
                </a:solidFill>
                <a:latin typeface="Calibri"/>
                <a:cs typeface="Calibri"/>
              </a:rPr>
              <a:t>Evaluation of trading blocs</a:t>
            </a:r>
            <a:endParaRPr lang="en-US" sz="2200" dirty="0">
              <a:solidFill>
                <a:srgbClr val="800000"/>
              </a:solidFill>
              <a:latin typeface="Calibri"/>
              <a:cs typeface="Calibri"/>
            </a:endParaRP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The extent of the advantages and disadvantages depend on the level of integration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The benefits of a trade bloc are similar to those of free trade – larger export markets, greater competition leading to greater inefficiency, more choice and lower prices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Some may gain more than others – depends if they are able to compete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Foreign investment may be attracted to the larger market size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There may be more political stability and cooperation</a:t>
            </a:r>
          </a:p>
          <a:p>
            <a:pPr marL="342900" indent="-342900">
              <a:buFont typeface="Wingdings" charset="2"/>
              <a:buChar char="Ø"/>
              <a:defRPr/>
            </a:pPr>
            <a:r>
              <a:rPr lang="en-US" sz="2200" dirty="0" smtClean="0">
                <a:latin typeface="Calibri"/>
                <a:cs typeface="Calibri"/>
              </a:rPr>
              <a:t>However the fact that non members are being discriminated against is against the WTO aims of </a:t>
            </a:r>
            <a:r>
              <a:rPr lang="en-US" sz="2200" dirty="0" err="1" smtClean="0">
                <a:latin typeface="Calibri"/>
                <a:cs typeface="Calibri"/>
              </a:rPr>
              <a:t>liberalising</a:t>
            </a:r>
            <a:r>
              <a:rPr lang="en-US" sz="2200" dirty="0" smtClean="0">
                <a:latin typeface="Calibri"/>
                <a:cs typeface="Calibri"/>
              </a:rPr>
              <a:t> throughout the world</a:t>
            </a:r>
          </a:p>
          <a:p>
            <a:pPr marL="342900" indent="-342900">
              <a:buFont typeface="Wingdings" charset="2"/>
              <a:buChar char="Ø"/>
              <a:defRPr/>
            </a:pPr>
            <a:endParaRPr lang="en-US" sz="2400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702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1525</TotalTime>
  <Words>1087</Words>
  <Application>Microsoft Macintosh PowerPoint</Application>
  <PresentationFormat>On-screen Show (4:3)</PresentationFormat>
  <Paragraphs>94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Economic Integration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St. Christopher's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 Integration</dc:title>
  <dc:creator>user</dc:creator>
  <cp:lastModifiedBy>Julia</cp:lastModifiedBy>
  <cp:revision>17</cp:revision>
  <dcterms:created xsi:type="dcterms:W3CDTF">2011-10-05T09:35:28Z</dcterms:created>
  <dcterms:modified xsi:type="dcterms:W3CDTF">2016-08-11T12:23:15Z</dcterms:modified>
</cp:coreProperties>
</file>